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5" r:id="rId7"/>
    <p:sldId id="267" r:id="rId8"/>
    <p:sldId id="257" r:id="rId9"/>
    <p:sldId id="262" r:id="rId10"/>
    <p:sldId id="266" r:id="rId11"/>
    <p:sldId id="268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FE125-F7D6-4FB7-92BB-7A693E210A9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99B48-0272-4C56-B365-73D55DB4AA1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164DE-621B-4DC6-94D5-737FBFBF837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5F787-5CAA-45EE-A4F7-A39498128BE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177CC-E1E1-4DE7-AE13-BF6CD437B2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CCBCA8-5274-4752-A7C4-F6EA78FD151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449CF-27A5-4207-A7CC-16F03F3F896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A681E-8595-421B-AB53-A53C8FE499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4DCBA-FB0F-48D1-B532-EC3E65AB371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0B612-14E4-45DA-9606-4F17DB6DE5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F8CE8-E3EE-411C-9964-91B10D8EDF6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195A2C-3D8B-4A6E-A7AA-94C16041F1F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Systems Failure; how talent falls through the 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Gwenda Ward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Acquired Needs Theory: McLelland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3000" u="sng"/>
              <a:t>The need for achievement</a:t>
            </a:r>
            <a:r>
              <a:rPr lang="en-GB" sz="3000"/>
              <a:t>. </a:t>
            </a:r>
            <a:r>
              <a:rPr lang="en-GB" sz="2600"/>
              <a:t>Challenging but reachable goals; desire to do things better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600"/>
          </a:p>
          <a:p>
            <a:pPr>
              <a:lnSpc>
                <a:spcPct val="90000"/>
              </a:lnSpc>
            </a:pPr>
            <a:r>
              <a:rPr lang="en-GB" sz="3000" u="sng"/>
              <a:t>The need for affiliation. </a:t>
            </a:r>
            <a:r>
              <a:rPr lang="en-GB" sz="2600"/>
              <a:t>Need harmonious relationships and to feel accepted; conformist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600"/>
          </a:p>
          <a:p>
            <a:pPr>
              <a:lnSpc>
                <a:spcPct val="90000"/>
              </a:lnSpc>
            </a:pPr>
            <a:r>
              <a:rPr lang="en-GB" sz="3000" u="sng"/>
              <a:t>The need for power.</a:t>
            </a:r>
            <a:r>
              <a:rPr lang="en-GB" sz="3000"/>
              <a:t>   </a:t>
            </a:r>
            <a:r>
              <a:rPr lang="en-GB" sz="2600"/>
              <a:t>A desire for </a:t>
            </a:r>
            <a:r>
              <a:rPr lang="en-GB" sz="2600" u="sng"/>
              <a:t>personal power</a:t>
            </a:r>
            <a:r>
              <a:rPr lang="en-GB" sz="2600"/>
              <a:t> (control over others) is problematic. The need for </a:t>
            </a:r>
            <a:r>
              <a:rPr lang="en-GB" sz="2600" u="sng"/>
              <a:t>social</a:t>
            </a:r>
            <a:r>
              <a:rPr lang="en-GB" sz="2600"/>
              <a:t> </a:t>
            </a:r>
            <a:r>
              <a:rPr lang="en-GB" sz="2600" u="sng"/>
              <a:t>power</a:t>
            </a:r>
            <a:r>
              <a:rPr lang="en-GB" sz="2600"/>
              <a:t> (to attain organisational goals) is an attribute in managers.  Power seekers can be more concerned with prestige than effectiveness</a:t>
            </a:r>
            <a:endParaRPr lang="en-GB" sz="2600" u="sng"/>
          </a:p>
          <a:p>
            <a:pPr>
              <a:lnSpc>
                <a:spcPct val="90000"/>
              </a:lnSpc>
            </a:pPr>
            <a:endParaRPr lang="en-GB" sz="2800"/>
          </a:p>
          <a:p>
            <a:pPr>
              <a:lnSpc>
                <a:spcPct val="90000"/>
              </a:lnSpc>
            </a:pPr>
            <a:endParaRPr lang="en-GB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If we are serious about TALENT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r>
              <a:rPr lang="en-GB"/>
              <a:t>Career pathways and opportunities</a:t>
            </a:r>
          </a:p>
          <a:p>
            <a:r>
              <a:rPr lang="en-GB"/>
              <a:t>Security and respect</a:t>
            </a:r>
          </a:p>
          <a:p>
            <a:r>
              <a:rPr lang="en-GB"/>
              <a:t>Ethical supervision and management</a:t>
            </a:r>
          </a:p>
          <a:p>
            <a:r>
              <a:rPr lang="en-GB"/>
              <a:t>Supportive and challenging culture</a:t>
            </a:r>
          </a:p>
          <a:p>
            <a:r>
              <a:rPr lang="en-GB"/>
              <a:t>Self awareness and self mgt. skills</a:t>
            </a:r>
          </a:p>
          <a:p>
            <a:r>
              <a:rPr lang="en-GB"/>
              <a:t>Understanding of psychological needs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Emperor's New Clothes..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r>
              <a:rPr lang="en-GB"/>
              <a:t>Declining participation</a:t>
            </a:r>
          </a:p>
          <a:p>
            <a:r>
              <a:rPr lang="en-GB"/>
              <a:t>Declining standards</a:t>
            </a:r>
          </a:p>
          <a:p>
            <a:r>
              <a:rPr lang="en-GB"/>
              <a:t>Declining numbers of volunteers</a:t>
            </a:r>
          </a:p>
          <a:p>
            <a:r>
              <a:rPr lang="en-GB"/>
              <a:t>Disillusionment among volunteers</a:t>
            </a:r>
          </a:p>
          <a:p>
            <a:r>
              <a:rPr lang="en-GB"/>
              <a:t>Extreme gender imbalance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5400"/>
              <a:t>You can’t identify or support talent without an adequate coaching workforce!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How many athletics coaches are there?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000"/>
              <a:t>70,000    Sports Coach UK</a:t>
            </a:r>
          </a:p>
          <a:p>
            <a:r>
              <a:rPr lang="en-GB" sz="4000"/>
              <a:t>21,000    Power of 10</a:t>
            </a:r>
          </a:p>
          <a:p>
            <a:r>
              <a:rPr lang="en-GB" sz="4000"/>
              <a:t>12,500+  England Athletics</a:t>
            </a:r>
          </a:p>
          <a:p>
            <a:r>
              <a:rPr lang="en-GB" sz="4000"/>
              <a:t>2,730      Association of British 		    Athletics Clubs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en-GB"/>
              <a:t>Neither do we know……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497388"/>
          </a:xfrm>
        </p:spPr>
        <p:txBody>
          <a:bodyPr/>
          <a:lstStyle/>
          <a:p>
            <a:r>
              <a:rPr lang="en-GB"/>
              <a:t>What the geographical distribution is </a:t>
            </a:r>
          </a:p>
          <a:p>
            <a:r>
              <a:rPr lang="en-GB"/>
              <a:t>What the event distribution is</a:t>
            </a:r>
          </a:p>
          <a:p>
            <a:r>
              <a:rPr lang="en-GB"/>
              <a:t>What motivates them </a:t>
            </a:r>
          </a:p>
          <a:p>
            <a:r>
              <a:rPr lang="en-GB"/>
              <a:t>How much time they put in</a:t>
            </a:r>
          </a:p>
          <a:p>
            <a:r>
              <a:rPr lang="en-GB"/>
              <a:t>What their strengths and weaknesses are</a:t>
            </a:r>
          </a:p>
          <a:p>
            <a:r>
              <a:rPr lang="en-GB"/>
              <a:t>What it costs them</a:t>
            </a:r>
          </a:p>
          <a:p>
            <a:r>
              <a:rPr lang="en-GB"/>
              <a:t>Etc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68413"/>
          </a:xfrm>
        </p:spPr>
        <p:txBody>
          <a:bodyPr/>
          <a:lstStyle/>
          <a:p>
            <a:r>
              <a:rPr lang="en-GB"/>
              <a:t>Supportive/challenging climate</a:t>
            </a:r>
          </a:p>
        </p:txBody>
      </p:sp>
      <p:pic>
        <p:nvPicPr>
          <p:cNvPr id="12292" name="Picture 4" descr="001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1096963"/>
            <a:ext cx="6551613" cy="5761037"/>
          </a:xfr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Because its not just about numbers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4000"/>
              <a:t>The context of our employment affects the way we work</a:t>
            </a:r>
          </a:p>
          <a:p>
            <a:pPr>
              <a:lnSpc>
                <a:spcPct val="90000"/>
              </a:lnSpc>
            </a:pPr>
            <a:r>
              <a:rPr lang="en-GB" sz="4000"/>
              <a:t>ESPECIALLY if the focus is technical</a:t>
            </a:r>
          </a:p>
          <a:p>
            <a:pPr>
              <a:lnSpc>
                <a:spcPct val="90000"/>
              </a:lnSpc>
            </a:pPr>
            <a:r>
              <a:rPr lang="en-GB" sz="4000"/>
              <a:t>SO, WHAT ABOUT THE COACH/ATHLETE RELATIONSHIP?</a:t>
            </a:r>
          </a:p>
          <a:p>
            <a:pPr>
              <a:lnSpc>
                <a:spcPct val="90000"/>
              </a:lnSpc>
            </a:pPr>
            <a:endParaRPr lang="en-GB" sz="4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584325"/>
          </a:xfrm>
        </p:spPr>
        <p:txBody>
          <a:bodyPr/>
          <a:lstStyle/>
          <a:p>
            <a:r>
              <a:rPr lang="en-GB" sz="4800"/>
              <a:t>Steps To Success</a:t>
            </a:r>
            <a:br>
              <a:rPr lang="en-GB" sz="4800"/>
            </a:br>
            <a:r>
              <a:rPr lang="en-GB"/>
              <a:t>(</a:t>
            </a:r>
            <a:r>
              <a:rPr lang="en-GB" sz="3600"/>
              <a:t>Alma Thomas)</a:t>
            </a:r>
            <a:endParaRPr lang="en-GB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55650" y="3933825"/>
            <a:ext cx="2376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 flipV="1">
            <a:off x="611188" y="5086350"/>
            <a:ext cx="165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484438" y="4221163"/>
            <a:ext cx="18002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/>
              <a:t>Step 2</a:t>
            </a:r>
          </a:p>
          <a:p>
            <a:pPr>
              <a:spcBef>
                <a:spcPct val="50000"/>
              </a:spcBef>
            </a:pPr>
            <a:r>
              <a:rPr lang="en-GB" sz="2400"/>
              <a:t>Self Control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755650" y="5157788"/>
            <a:ext cx="20161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/>
              <a:t>Step 1</a:t>
            </a:r>
          </a:p>
          <a:p>
            <a:pPr>
              <a:spcBef>
                <a:spcPct val="50000"/>
              </a:spcBef>
            </a:pPr>
            <a:r>
              <a:rPr lang="en-GB" sz="2400"/>
              <a:t>Self Discipline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572000" y="3357563"/>
            <a:ext cx="1871663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/>
              <a:t>Step 3</a:t>
            </a:r>
          </a:p>
          <a:p>
            <a:pPr>
              <a:spcBef>
                <a:spcPct val="50000"/>
              </a:spcBef>
            </a:pPr>
            <a:r>
              <a:rPr lang="en-GB" sz="2400"/>
              <a:t>Self Confidence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6588125" y="2349500"/>
            <a:ext cx="2087563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800" b="1"/>
              <a:t>Step 4</a:t>
            </a:r>
          </a:p>
          <a:p>
            <a:r>
              <a:rPr lang="en-GB" sz="2400"/>
              <a:t>Self Realization</a:t>
            </a:r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900113" y="5734050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 flipV="1">
            <a:off x="2339975" y="4797425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2339975" y="4797425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>
            <a:off x="2339975" y="47974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 flipV="1">
            <a:off x="4356100" y="3860800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>
            <a:off x="4356100" y="3860800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 flipV="1">
            <a:off x="6227763" y="28527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>
            <a:off x="6227763" y="2852738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6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692150"/>
            <a:ext cx="7704137" cy="662463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262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Default Design</vt:lpstr>
      <vt:lpstr>Systems Failure; how talent falls through the net</vt:lpstr>
      <vt:lpstr>The Emperor's New Clothes..</vt:lpstr>
      <vt:lpstr>Slide 3</vt:lpstr>
      <vt:lpstr>How many athletics coaches are there?</vt:lpstr>
      <vt:lpstr>Neither do we know……</vt:lpstr>
      <vt:lpstr>Supportive/challenging climate</vt:lpstr>
      <vt:lpstr>Because its not just about numbers</vt:lpstr>
      <vt:lpstr>Steps To Success (Alma Thomas)</vt:lpstr>
      <vt:lpstr>Slide 9</vt:lpstr>
      <vt:lpstr>Acquired Needs Theory: McLelland</vt:lpstr>
      <vt:lpstr>If we are serious about TALENT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Gwenda</dc:creator>
  <cp:lastModifiedBy> </cp:lastModifiedBy>
  <cp:revision>10</cp:revision>
  <dcterms:created xsi:type="dcterms:W3CDTF">2011-10-01T19:58:18Z</dcterms:created>
  <dcterms:modified xsi:type="dcterms:W3CDTF">2011-10-05T09:44:44Z</dcterms:modified>
</cp:coreProperties>
</file>